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09"/>
    <p:restoredTop sz="94604"/>
  </p:normalViewPr>
  <p:slideViewPr>
    <p:cSldViewPr snapToGrid="0" snapToObjects="1">
      <p:cViewPr varScale="1">
        <p:scale>
          <a:sx n="147" d="100"/>
          <a:sy n="147" d="100"/>
        </p:scale>
        <p:origin x="10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68AA7-93A2-1D48-B73C-8A30082A808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B5D92268-13CA-7A44-A5D4-1D78CB07B5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1F85D040-E02D-EF40-BE5B-6EB9B85D15C2}"/>
              </a:ext>
            </a:extLst>
          </p:cNvPr>
          <p:cNvSpPr>
            <a:spLocks noGrp="1"/>
          </p:cNvSpPr>
          <p:nvPr>
            <p:ph type="dt" sz="half" idx="10"/>
          </p:nvPr>
        </p:nvSpPr>
        <p:spPr/>
        <p:txBody>
          <a:bodyPr/>
          <a:lstStyle/>
          <a:p>
            <a:fld id="{90DE4A7A-4A37-7642-8E1D-E6CF4A292A9F}" type="datetimeFigureOut">
              <a:rPr lang="en-IT" smtClean="0"/>
              <a:t>10/06/2021</a:t>
            </a:fld>
            <a:endParaRPr lang="en-IT"/>
          </a:p>
        </p:txBody>
      </p:sp>
      <p:sp>
        <p:nvSpPr>
          <p:cNvPr id="5" name="Footer Placeholder 4">
            <a:extLst>
              <a:ext uri="{FF2B5EF4-FFF2-40B4-BE49-F238E27FC236}">
                <a16:creationId xmlns:a16="http://schemas.microsoft.com/office/drawing/2014/main" id="{164C79A2-FEE8-0145-906F-92DE41F962EE}"/>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1E332C54-6A67-9A48-BC21-40A1F3A6FE6E}"/>
              </a:ext>
            </a:extLst>
          </p:cNvPr>
          <p:cNvSpPr>
            <a:spLocks noGrp="1"/>
          </p:cNvSpPr>
          <p:nvPr>
            <p:ph type="sldNum" sz="quarter" idx="12"/>
          </p:nvPr>
        </p:nvSpPr>
        <p:spPr/>
        <p:txBody>
          <a:bodyPr/>
          <a:lstStyle/>
          <a:p>
            <a:fld id="{472902F8-0135-594C-A061-22364B9EB856}" type="slidenum">
              <a:rPr lang="en-IT" smtClean="0"/>
              <a:t>‹#›</a:t>
            </a:fld>
            <a:endParaRPr lang="en-IT"/>
          </a:p>
        </p:txBody>
      </p:sp>
    </p:spTree>
    <p:extLst>
      <p:ext uri="{BB962C8B-B14F-4D97-AF65-F5344CB8AC3E}">
        <p14:creationId xmlns:p14="http://schemas.microsoft.com/office/powerpoint/2010/main" val="2461813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3611E-AC39-D74E-A40B-4ADF649C1D56}"/>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D1AFF4BF-9140-F94A-81CD-DEA3ECF30AC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9D65FE6E-9505-6E45-A200-E1075475E874}"/>
              </a:ext>
            </a:extLst>
          </p:cNvPr>
          <p:cNvSpPr>
            <a:spLocks noGrp="1"/>
          </p:cNvSpPr>
          <p:nvPr>
            <p:ph type="dt" sz="half" idx="10"/>
          </p:nvPr>
        </p:nvSpPr>
        <p:spPr/>
        <p:txBody>
          <a:bodyPr/>
          <a:lstStyle/>
          <a:p>
            <a:fld id="{90DE4A7A-4A37-7642-8E1D-E6CF4A292A9F}" type="datetimeFigureOut">
              <a:rPr lang="en-IT" smtClean="0"/>
              <a:t>10/06/2021</a:t>
            </a:fld>
            <a:endParaRPr lang="en-IT"/>
          </a:p>
        </p:txBody>
      </p:sp>
      <p:sp>
        <p:nvSpPr>
          <p:cNvPr id="5" name="Footer Placeholder 4">
            <a:extLst>
              <a:ext uri="{FF2B5EF4-FFF2-40B4-BE49-F238E27FC236}">
                <a16:creationId xmlns:a16="http://schemas.microsoft.com/office/drawing/2014/main" id="{1239E084-6E0A-F34A-84A5-CAE49414B1C7}"/>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1652DA06-4AE1-D945-9CAA-A4177F56A6EB}"/>
              </a:ext>
            </a:extLst>
          </p:cNvPr>
          <p:cNvSpPr>
            <a:spLocks noGrp="1"/>
          </p:cNvSpPr>
          <p:nvPr>
            <p:ph type="sldNum" sz="quarter" idx="12"/>
          </p:nvPr>
        </p:nvSpPr>
        <p:spPr/>
        <p:txBody>
          <a:bodyPr/>
          <a:lstStyle/>
          <a:p>
            <a:fld id="{472902F8-0135-594C-A061-22364B9EB856}" type="slidenum">
              <a:rPr lang="en-IT" smtClean="0"/>
              <a:t>‹#›</a:t>
            </a:fld>
            <a:endParaRPr lang="en-IT"/>
          </a:p>
        </p:txBody>
      </p:sp>
    </p:spTree>
    <p:extLst>
      <p:ext uri="{BB962C8B-B14F-4D97-AF65-F5344CB8AC3E}">
        <p14:creationId xmlns:p14="http://schemas.microsoft.com/office/powerpoint/2010/main" val="522466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2BD288-5F4A-4443-B7BE-B2314F202F3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A6C096B0-5222-5743-88CB-6C98C99BC13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C9C1D3B1-9C47-1F49-8D8E-A44CA2AC5733}"/>
              </a:ext>
            </a:extLst>
          </p:cNvPr>
          <p:cNvSpPr>
            <a:spLocks noGrp="1"/>
          </p:cNvSpPr>
          <p:nvPr>
            <p:ph type="dt" sz="half" idx="10"/>
          </p:nvPr>
        </p:nvSpPr>
        <p:spPr/>
        <p:txBody>
          <a:bodyPr/>
          <a:lstStyle/>
          <a:p>
            <a:fld id="{90DE4A7A-4A37-7642-8E1D-E6CF4A292A9F}" type="datetimeFigureOut">
              <a:rPr lang="en-IT" smtClean="0"/>
              <a:t>10/06/2021</a:t>
            </a:fld>
            <a:endParaRPr lang="en-IT"/>
          </a:p>
        </p:txBody>
      </p:sp>
      <p:sp>
        <p:nvSpPr>
          <p:cNvPr id="5" name="Footer Placeholder 4">
            <a:extLst>
              <a:ext uri="{FF2B5EF4-FFF2-40B4-BE49-F238E27FC236}">
                <a16:creationId xmlns:a16="http://schemas.microsoft.com/office/drawing/2014/main" id="{3D775388-223D-6548-928D-8D7FF7650297}"/>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0C7221FC-C33E-064F-8823-E932A3CDA252}"/>
              </a:ext>
            </a:extLst>
          </p:cNvPr>
          <p:cNvSpPr>
            <a:spLocks noGrp="1"/>
          </p:cNvSpPr>
          <p:nvPr>
            <p:ph type="sldNum" sz="quarter" idx="12"/>
          </p:nvPr>
        </p:nvSpPr>
        <p:spPr/>
        <p:txBody>
          <a:bodyPr/>
          <a:lstStyle/>
          <a:p>
            <a:fld id="{472902F8-0135-594C-A061-22364B9EB856}" type="slidenum">
              <a:rPr lang="en-IT" smtClean="0"/>
              <a:t>‹#›</a:t>
            </a:fld>
            <a:endParaRPr lang="en-IT"/>
          </a:p>
        </p:txBody>
      </p:sp>
    </p:spTree>
    <p:extLst>
      <p:ext uri="{BB962C8B-B14F-4D97-AF65-F5344CB8AC3E}">
        <p14:creationId xmlns:p14="http://schemas.microsoft.com/office/powerpoint/2010/main" val="620801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1C89-16BC-C642-81A7-79DCEC799613}"/>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2819332A-2FEA-FF44-B627-73868C16749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EFD47561-70E0-EB42-A779-5486F59F3797}"/>
              </a:ext>
            </a:extLst>
          </p:cNvPr>
          <p:cNvSpPr>
            <a:spLocks noGrp="1"/>
          </p:cNvSpPr>
          <p:nvPr>
            <p:ph type="dt" sz="half" idx="10"/>
          </p:nvPr>
        </p:nvSpPr>
        <p:spPr/>
        <p:txBody>
          <a:bodyPr/>
          <a:lstStyle/>
          <a:p>
            <a:fld id="{90DE4A7A-4A37-7642-8E1D-E6CF4A292A9F}" type="datetimeFigureOut">
              <a:rPr lang="en-IT" smtClean="0"/>
              <a:t>10/06/2021</a:t>
            </a:fld>
            <a:endParaRPr lang="en-IT"/>
          </a:p>
        </p:txBody>
      </p:sp>
      <p:sp>
        <p:nvSpPr>
          <p:cNvPr id="5" name="Footer Placeholder 4">
            <a:extLst>
              <a:ext uri="{FF2B5EF4-FFF2-40B4-BE49-F238E27FC236}">
                <a16:creationId xmlns:a16="http://schemas.microsoft.com/office/drawing/2014/main" id="{1323B39D-3119-EF46-A50C-4435DFBEF29B}"/>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ACDE0902-0B45-784B-BD06-6473015F4726}"/>
              </a:ext>
            </a:extLst>
          </p:cNvPr>
          <p:cNvSpPr>
            <a:spLocks noGrp="1"/>
          </p:cNvSpPr>
          <p:nvPr>
            <p:ph type="sldNum" sz="quarter" idx="12"/>
          </p:nvPr>
        </p:nvSpPr>
        <p:spPr/>
        <p:txBody>
          <a:bodyPr/>
          <a:lstStyle/>
          <a:p>
            <a:fld id="{472902F8-0135-594C-A061-22364B9EB856}" type="slidenum">
              <a:rPr lang="en-IT" smtClean="0"/>
              <a:t>‹#›</a:t>
            </a:fld>
            <a:endParaRPr lang="en-IT"/>
          </a:p>
        </p:txBody>
      </p:sp>
    </p:spTree>
    <p:extLst>
      <p:ext uri="{BB962C8B-B14F-4D97-AF65-F5344CB8AC3E}">
        <p14:creationId xmlns:p14="http://schemas.microsoft.com/office/powerpoint/2010/main" val="3342556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937D-ECC2-2F40-9365-BAF476176C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705C5F4D-9A4E-4F46-9D7D-C54F7B6696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293DBFD-1746-E241-B8EC-8AD5D15D570D}"/>
              </a:ext>
            </a:extLst>
          </p:cNvPr>
          <p:cNvSpPr>
            <a:spLocks noGrp="1"/>
          </p:cNvSpPr>
          <p:nvPr>
            <p:ph type="dt" sz="half" idx="10"/>
          </p:nvPr>
        </p:nvSpPr>
        <p:spPr/>
        <p:txBody>
          <a:bodyPr/>
          <a:lstStyle/>
          <a:p>
            <a:fld id="{90DE4A7A-4A37-7642-8E1D-E6CF4A292A9F}" type="datetimeFigureOut">
              <a:rPr lang="en-IT" smtClean="0"/>
              <a:t>10/06/2021</a:t>
            </a:fld>
            <a:endParaRPr lang="en-IT"/>
          </a:p>
        </p:txBody>
      </p:sp>
      <p:sp>
        <p:nvSpPr>
          <p:cNvPr id="5" name="Footer Placeholder 4">
            <a:extLst>
              <a:ext uri="{FF2B5EF4-FFF2-40B4-BE49-F238E27FC236}">
                <a16:creationId xmlns:a16="http://schemas.microsoft.com/office/drawing/2014/main" id="{F7A747F2-9320-2440-8E52-2E3A11AA8CED}"/>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F7C85F9E-8B19-614A-99ED-B3C51F06DE2A}"/>
              </a:ext>
            </a:extLst>
          </p:cNvPr>
          <p:cNvSpPr>
            <a:spLocks noGrp="1"/>
          </p:cNvSpPr>
          <p:nvPr>
            <p:ph type="sldNum" sz="quarter" idx="12"/>
          </p:nvPr>
        </p:nvSpPr>
        <p:spPr/>
        <p:txBody>
          <a:bodyPr/>
          <a:lstStyle/>
          <a:p>
            <a:fld id="{472902F8-0135-594C-A061-22364B9EB856}" type="slidenum">
              <a:rPr lang="en-IT" smtClean="0"/>
              <a:t>‹#›</a:t>
            </a:fld>
            <a:endParaRPr lang="en-IT"/>
          </a:p>
        </p:txBody>
      </p:sp>
    </p:spTree>
    <p:extLst>
      <p:ext uri="{BB962C8B-B14F-4D97-AF65-F5344CB8AC3E}">
        <p14:creationId xmlns:p14="http://schemas.microsoft.com/office/powerpoint/2010/main" val="1895616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9DE2-2C28-3F4B-81BA-01C66B1ECAEE}"/>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F6E273AA-A714-8843-8BDE-E2B3D049C1E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C17DAEF6-A96E-B243-AFDE-7FE1096E167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F9DE5886-A29F-DE4E-80B7-6224CD9109B2}"/>
              </a:ext>
            </a:extLst>
          </p:cNvPr>
          <p:cNvSpPr>
            <a:spLocks noGrp="1"/>
          </p:cNvSpPr>
          <p:nvPr>
            <p:ph type="dt" sz="half" idx="10"/>
          </p:nvPr>
        </p:nvSpPr>
        <p:spPr/>
        <p:txBody>
          <a:bodyPr/>
          <a:lstStyle/>
          <a:p>
            <a:fld id="{90DE4A7A-4A37-7642-8E1D-E6CF4A292A9F}" type="datetimeFigureOut">
              <a:rPr lang="en-IT" smtClean="0"/>
              <a:t>10/06/2021</a:t>
            </a:fld>
            <a:endParaRPr lang="en-IT"/>
          </a:p>
        </p:txBody>
      </p:sp>
      <p:sp>
        <p:nvSpPr>
          <p:cNvPr id="6" name="Footer Placeholder 5">
            <a:extLst>
              <a:ext uri="{FF2B5EF4-FFF2-40B4-BE49-F238E27FC236}">
                <a16:creationId xmlns:a16="http://schemas.microsoft.com/office/drawing/2014/main" id="{7C494D9F-D1A6-8044-9094-CFD9E9B2B6B7}"/>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EF636D59-29BB-BB44-84F8-D08080FF351C}"/>
              </a:ext>
            </a:extLst>
          </p:cNvPr>
          <p:cNvSpPr>
            <a:spLocks noGrp="1"/>
          </p:cNvSpPr>
          <p:nvPr>
            <p:ph type="sldNum" sz="quarter" idx="12"/>
          </p:nvPr>
        </p:nvSpPr>
        <p:spPr/>
        <p:txBody>
          <a:bodyPr/>
          <a:lstStyle/>
          <a:p>
            <a:fld id="{472902F8-0135-594C-A061-22364B9EB856}" type="slidenum">
              <a:rPr lang="en-IT" smtClean="0"/>
              <a:t>‹#›</a:t>
            </a:fld>
            <a:endParaRPr lang="en-IT"/>
          </a:p>
        </p:txBody>
      </p:sp>
    </p:spTree>
    <p:extLst>
      <p:ext uri="{BB962C8B-B14F-4D97-AF65-F5344CB8AC3E}">
        <p14:creationId xmlns:p14="http://schemas.microsoft.com/office/powerpoint/2010/main" val="741553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7E665-C573-A145-9F4A-285E5B4CDD6F}"/>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0DE44733-0943-1740-8368-9EB1FDE47C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13249B-C2ED-904E-AC8F-3FBA02BCAC9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4830C9E2-D41C-2540-AFA1-1B9B0B53B6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9C61131-88FD-804E-A87A-CB5C7CA75AD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CD4B8E92-D38A-814D-AA78-69697076D954}"/>
              </a:ext>
            </a:extLst>
          </p:cNvPr>
          <p:cNvSpPr>
            <a:spLocks noGrp="1"/>
          </p:cNvSpPr>
          <p:nvPr>
            <p:ph type="dt" sz="half" idx="10"/>
          </p:nvPr>
        </p:nvSpPr>
        <p:spPr/>
        <p:txBody>
          <a:bodyPr/>
          <a:lstStyle/>
          <a:p>
            <a:fld id="{90DE4A7A-4A37-7642-8E1D-E6CF4A292A9F}" type="datetimeFigureOut">
              <a:rPr lang="en-IT" smtClean="0"/>
              <a:t>10/06/2021</a:t>
            </a:fld>
            <a:endParaRPr lang="en-IT"/>
          </a:p>
        </p:txBody>
      </p:sp>
      <p:sp>
        <p:nvSpPr>
          <p:cNvPr id="8" name="Footer Placeholder 7">
            <a:extLst>
              <a:ext uri="{FF2B5EF4-FFF2-40B4-BE49-F238E27FC236}">
                <a16:creationId xmlns:a16="http://schemas.microsoft.com/office/drawing/2014/main" id="{8C66A0D5-0A4A-5F46-BD3C-63BB4BA4E312}"/>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7F9FEFA4-F523-8242-9402-B2A5E0E48C4A}"/>
              </a:ext>
            </a:extLst>
          </p:cNvPr>
          <p:cNvSpPr>
            <a:spLocks noGrp="1"/>
          </p:cNvSpPr>
          <p:nvPr>
            <p:ph type="sldNum" sz="quarter" idx="12"/>
          </p:nvPr>
        </p:nvSpPr>
        <p:spPr/>
        <p:txBody>
          <a:bodyPr/>
          <a:lstStyle/>
          <a:p>
            <a:fld id="{472902F8-0135-594C-A061-22364B9EB856}" type="slidenum">
              <a:rPr lang="en-IT" smtClean="0"/>
              <a:t>‹#›</a:t>
            </a:fld>
            <a:endParaRPr lang="en-IT"/>
          </a:p>
        </p:txBody>
      </p:sp>
    </p:spTree>
    <p:extLst>
      <p:ext uri="{BB962C8B-B14F-4D97-AF65-F5344CB8AC3E}">
        <p14:creationId xmlns:p14="http://schemas.microsoft.com/office/powerpoint/2010/main" val="1474231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8CCAC-DE9D-2D4A-819C-830B4F9A0B09}"/>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3A18545B-5F62-F045-8B00-6B7388F77A8D}"/>
              </a:ext>
            </a:extLst>
          </p:cNvPr>
          <p:cNvSpPr>
            <a:spLocks noGrp="1"/>
          </p:cNvSpPr>
          <p:nvPr>
            <p:ph type="dt" sz="half" idx="10"/>
          </p:nvPr>
        </p:nvSpPr>
        <p:spPr/>
        <p:txBody>
          <a:bodyPr/>
          <a:lstStyle/>
          <a:p>
            <a:fld id="{90DE4A7A-4A37-7642-8E1D-E6CF4A292A9F}" type="datetimeFigureOut">
              <a:rPr lang="en-IT" smtClean="0"/>
              <a:t>10/06/2021</a:t>
            </a:fld>
            <a:endParaRPr lang="en-IT"/>
          </a:p>
        </p:txBody>
      </p:sp>
      <p:sp>
        <p:nvSpPr>
          <p:cNvPr id="4" name="Footer Placeholder 3">
            <a:extLst>
              <a:ext uri="{FF2B5EF4-FFF2-40B4-BE49-F238E27FC236}">
                <a16:creationId xmlns:a16="http://schemas.microsoft.com/office/drawing/2014/main" id="{DAF69625-AF12-FE4D-BD30-35DD808AA08C}"/>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ADBBB87A-818C-104A-8747-9E56C5A8577A}"/>
              </a:ext>
            </a:extLst>
          </p:cNvPr>
          <p:cNvSpPr>
            <a:spLocks noGrp="1"/>
          </p:cNvSpPr>
          <p:nvPr>
            <p:ph type="sldNum" sz="quarter" idx="12"/>
          </p:nvPr>
        </p:nvSpPr>
        <p:spPr/>
        <p:txBody>
          <a:bodyPr/>
          <a:lstStyle/>
          <a:p>
            <a:fld id="{472902F8-0135-594C-A061-22364B9EB856}" type="slidenum">
              <a:rPr lang="en-IT" smtClean="0"/>
              <a:t>‹#›</a:t>
            </a:fld>
            <a:endParaRPr lang="en-IT"/>
          </a:p>
        </p:txBody>
      </p:sp>
    </p:spTree>
    <p:extLst>
      <p:ext uri="{BB962C8B-B14F-4D97-AF65-F5344CB8AC3E}">
        <p14:creationId xmlns:p14="http://schemas.microsoft.com/office/powerpoint/2010/main" val="3294855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C96322-00D2-0642-9F77-F9B0D3EC9EB0}"/>
              </a:ext>
            </a:extLst>
          </p:cNvPr>
          <p:cNvSpPr>
            <a:spLocks noGrp="1"/>
          </p:cNvSpPr>
          <p:nvPr>
            <p:ph type="dt" sz="half" idx="10"/>
          </p:nvPr>
        </p:nvSpPr>
        <p:spPr/>
        <p:txBody>
          <a:bodyPr/>
          <a:lstStyle/>
          <a:p>
            <a:fld id="{90DE4A7A-4A37-7642-8E1D-E6CF4A292A9F}" type="datetimeFigureOut">
              <a:rPr lang="en-IT" smtClean="0"/>
              <a:t>10/06/2021</a:t>
            </a:fld>
            <a:endParaRPr lang="en-IT"/>
          </a:p>
        </p:txBody>
      </p:sp>
      <p:sp>
        <p:nvSpPr>
          <p:cNvPr id="3" name="Footer Placeholder 2">
            <a:extLst>
              <a:ext uri="{FF2B5EF4-FFF2-40B4-BE49-F238E27FC236}">
                <a16:creationId xmlns:a16="http://schemas.microsoft.com/office/drawing/2014/main" id="{05804C4C-AB98-354E-813C-B7DFE6629174}"/>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57A25476-5037-7246-AD4E-E9FCDE299F18}"/>
              </a:ext>
            </a:extLst>
          </p:cNvPr>
          <p:cNvSpPr>
            <a:spLocks noGrp="1"/>
          </p:cNvSpPr>
          <p:nvPr>
            <p:ph type="sldNum" sz="quarter" idx="12"/>
          </p:nvPr>
        </p:nvSpPr>
        <p:spPr/>
        <p:txBody>
          <a:bodyPr/>
          <a:lstStyle/>
          <a:p>
            <a:fld id="{472902F8-0135-594C-A061-22364B9EB856}" type="slidenum">
              <a:rPr lang="en-IT" smtClean="0"/>
              <a:t>‹#›</a:t>
            </a:fld>
            <a:endParaRPr lang="en-IT"/>
          </a:p>
        </p:txBody>
      </p:sp>
    </p:spTree>
    <p:extLst>
      <p:ext uri="{BB962C8B-B14F-4D97-AF65-F5344CB8AC3E}">
        <p14:creationId xmlns:p14="http://schemas.microsoft.com/office/powerpoint/2010/main" val="568308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0B702-DEAA-EA4E-B4E3-5C76955B876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B717A4B1-3C01-A149-AA97-41C4AA21D7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17CFB660-FB5F-EF4F-B36D-CA9AE069EA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D0A89D5-664A-AA4A-A1B7-63B20C40A698}"/>
              </a:ext>
            </a:extLst>
          </p:cNvPr>
          <p:cNvSpPr>
            <a:spLocks noGrp="1"/>
          </p:cNvSpPr>
          <p:nvPr>
            <p:ph type="dt" sz="half" idx="10"/>
          </p:nvPr>
        </p:nvSpPr>
        <p:spPr/>
        <p:txBody>
          <a:bodyPr/>
          <a:lstStyle/>
          <a:p>
            <a:fld id="{90DE4A7A-4A37-7642-8E1D-E6CF4A292A9F}" type="datetimeFigureOut">
              <a:rPr lang="en-IT" smtClean="0"/>
              <a:t>10/06/2021</a:t>
            </a:fld>
            <a:endParaRPr lang="en-IT"/>
          </a:p>
        </p:txBody>
      </p:sp>
      <p:sp>
        <p:nvSpPr>
          <p:cNvPr id="6" name="Footer Placeholder 5">
            <a:extLst>
              <a:ext uri="{FF2B5EF4-FFF2-40B4-BE49-F238E27FC236}">
                <a16:creationId xmlns:a16="http://schemas.microsoft.com/office/drawing/2014/main" id="{8B7CFD38-6355-6F4E-B7A0-E73B3133A48C}"/>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C3470CD8-D772-6842-8869-43CFE31B6ECD}"/>
              </a:ext>
            </a:extLst>
          </p:cNvPr>
          <p:cNvSpPr>
            <a:spLocks noGrp="1"/>
          </p:cNvSpPr>
          <p:nvPr>
            <p:ph type="sldNum" sz="quarter" idx="12"/>
          </p:nvPr>
        </p:nvSpPr>
        <p:spPr/>
        <p:txBody>
          <a:bodyPr/>
          <a:lstStyle/>
          <a:p>
            <a:fld id="{472902F8-0135-594C-A061-22364B9EB856}" type="slidenum">
              <a:rPr lang="en-IT" smtClean="0"/>
              <a:t>‹#›</a:t>
            </a:fld>
            <a:endParaRPr lang="en-IT"/>
          </a:p>
        </p:txBody>
      </p:sp>
    </p:spTree>
    <p:extLst>
      <p:ext uri="{BB962C8B-B14F-4D97-AF65-F5344CB8AC3E}">
        <p14:creationId xmlns:p14="http://schemas.microsoft.com/office/powerpoint/2010/main" val="1532488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93CF7-9F73-CE4A-AB3A-0BA2CC3F2D6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5DC6E280-B551-6442-B46B-D9A1BB3B01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D0739BA7-5EB0-C748-A094-5722F1E6C7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EE4D9AB-C03F-0043-8ADA-48C9165F966F}"/>
              </a:ext>
            </a:extLst>
          </p:cNvPr>
          <p:cNvSpPr>
            <a:spLocks noGrp="1"/>
          </p:cNvSpPr>
          <p:nvPr>
            <p:ph type="dt" sz="half" idx="10"/>
          </p:nvPr>
        </p:nvSpPr>
        <p:spPr/>
        <p:txBody>
          <a:bodyPr/>
          <a:lstStyle/>
          <a:p>
            <a:fld id="{90DE4A7A-4A37-7642-8E1D-E6CF4A292A9F}" type="datetimeFigureOut">
              <a:rPr lang="en-IT" smtClean="0"/>
              <a:t>10/06/2021</a:t>
            </a:fld>
            <a:endParaRPr lang="en-IT"/>
          </a:p>
        </p:txBody>
      </p:sp>
      <p:sp>
        <p:nvSpPr>
          <p:cNvPr id="6" name="Footer Placeholder 5">
            <a:extLst>
              <a:ext uri="{FF2B5EF4-FFF2-40B4-BE49-F238E27FC236}">
                <a16:creationId xmlns:a16="http://schemas.microsoft.com/office/drawing/2014/main" id="{9D714977-CB10-B643-A13A-BD8A8AFE0142}"/>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CA3B4014-008D-F042-A5B2-A347943B2DB2}"/>
              </a:ext>
            </a:extLst>
          </p:cNvPr>
          <p:cNvSpPr>
            <a:spLocks noGrp="1"/>
          </p:cNvSpPr>
          <p:nvPr>
            <p:ph type="sldNum" sz="quarter" idx="12"/>
          </p:nvPr>
        </p:nvSpPr>
        <p:spPr/>
        <p:txBody>
          <a:bodyPr/>
          <a:lstStyle/>
          <a:p>
            <a:fld id="{472902F8-0135-594C-A061-22364B9EB856}" type="slidenum">
              <a:rPr lang="en-IT" smtClean="0"/>
              <a:t>‹#›</a:t>
            </a:fld>
            <a:endParaRPr lang="en-IT"/>
          </a:p>
        </p:txBody>
      </p:sp>
    </p:spTree>
    <p:extLst>
      <p:ext uri="{BB962C8B-B14F-4D97-AF65-F5344CB8AC3E}">
        <p14:creationId xmlns:p14="http://schemas.microsoft.com/office/powerpoint/2010/main" val="1690688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591D59-CA93-0C4C-B47D-44B6D8D4F2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F25BF22D-C4A4-A54D-8C70-A5A436C2BA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F633212B-D5C7-CE4B-AC26-EAE4CE92B7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DE4A7A-4A37-7642-8E1D-E6CF4A292A9F}" type="datetimeFigureOut">
              <a:rPr lang="en-IT" smtClean="0"/>
              <a:t>10/06/2021</a:t>
            </a:fld>
            <a:endParaRPr lang="en-IT"/>
          </a:p>
        </p:txBody>
      </p:sp>
      <p:sp>
        <p:nvSpPr>
          <p:cNvPr id="5" name="Footer Placeholder 4">
            <a:extLst>
              <a:ext uri="{FF2B5EF4-FFF2-40B4-BE49-F238E27FC236}">
                <a16:creationId xmlns:a16="http://schemas.microsoft.com/office/drawing/2014/main" id="{CC82364F-D0A3-D74F-8874-35D8654F2B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8BED3B98-85EE-FE4D-91FC-F39725EC97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2902F8-0135-594C-A061-22364B9EB856}" type="slidenum">
              <a:rPr lang="en-IT" smtClean="0"/>
              <a:t>‹#›</a:t>
            </a:fld>
            <a:endParaRPr lang="en-IT"/>
          </a:p>
        </p:txBody>
      </p:sp>
    </p:spTree>
    <p:extLst>
      <p:ext uri="{BB962C8B-B14F-4D97-AF65-F5344CB8AC3E}">
        <p14:creationId xmlns:p14="http://schemas.microsoft.com/office/powerpoint/2010/main" val="1711899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AC0A5-CB06-BB46-BA24-BDA96F36488F}"/>
              </a:ext>
            </a:extLst>
          </p:cNvPr>
          <p:cNvSpPr>
            <a:spLocks noGrp="1"/>
          </p:cNvSpPr>
          <p:nvPr>
            <p:ph type="ctrTitle"/>
          </p:nvPr>
        </p:nvSpPr>
        <p:spPr/>
        <p:txBody>
          <a:bodyPr/>
          <a:lstStyle/>
          <a:p>
            <a:r>
              <a:rPr lang="en-IT" dirty="0"/>
              <a:t>Literature Introduction</a:t>
            </a:r>
          </a:p>
        </p:txBody>
      </p:sp>
      <p:sp>
        <p:nvSpPr>
          <p:cNvPr id="3" name="Subtitle 2">
            <a:extLst>
              <a:ext uri="{FF2B5EF4-FFF2-40B4-BE49-F238E27FC236}">
                <a16:creationId xmlns:a16="http://schemas.microsoft.com/office/drawing/2014/main" id="{E32DD5A1-C309-5F41-8CEE-290D71A57B52}"/>
              </a:ext>
            </a:extLst>
          </p:cNvPr>
          <p:cNvSpPr>
            <a:spLocks noGrp="1"/>
          </p:cNvSpPr>
          <p:nvPr>
            <p:ph type="subTitle" idx="1"/>
          </p:nvPr>
        </p:nvSpPr>
        <p:spPr/>
        <p:txBody>
          <a:bodyPr/>
          <a:lstStyle/>
          <a:p>
            <a:r>
              <a:rPr lang="en-IT" dirty="0"/>
              <a:t>11/06/2021</a:t>
            </a:r>
          </a:p>
        </p:txBody>
      </p:sp>
    </p:spTree>
    <p:extLst>
      <p:ext uri="{BB962C8B-B14F-4D97-AF65-F5344CB8AC3E}">
        <p14:creationId xmlns:p14="http://schemas.microsoft.com/office/powerpoint/2010/main" val="2774176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B2E631-B611-FC4C-A3E3-046ED219B068}"/>
              </a:ext>
            </a:extLst>
          </p:cNvPr>
          <p:cNvPicPr>
            <a:picLocks noChangeAspect="1"/>
          </p:cNvPicPr>
          <p:nvPr/>
        </p:nvPicPr>
        <p:blipFill>
          <a:blip r:embed="rId2"/>
          <a:stretch>
            <a:fillRect/>
          </a:stretch>
        </p:blipFill>
        <p:spPr>
          <a:xfrm>
            <a:off x="1500819" y="944880"/>
            <a:ext cx="3532737" cy="2930434"/>
          </a:xfrm>
          <a:prstGeom prst="rect">
            <a:avLst/>
          </a:prstGeom>
        </p:spPr>
      </p:pic>
      <p:sp>
        <p:nvSpPr>
          <p:cNvPr id="6" name="TextBox 5">
            <a:extLst>
              <a:ext uri="{FF2B5EF4-FFF2-40B4-BE49-F238E27FC236}">
                <a16:creationId xmlns:a16="http://schemas.microsoft.com/office/drawing/2014/main" id="{A3E802E2-8371-2041-980F-79DDE3C96814}"/>
              </a:ext>
            </a:extLst>
          </p:cNvPr>
          <p:cNvSpPr txBox="1"/>
          <p:nvPr/>
        </p:nvSpPr>
        <p:spPr>
          <a:xfrm>
            <a:off x="954497" y="4571779"/>
            <a:ext cx="5664018" cy="923330"/>
          </a:xfrm>
          <a:prstGeom prst="rect">
            <a:avLst/>
          </a:prstGeom>
          <a:noFill/>
        </p:spPr>
        <p:txBody>
          <a:bodyPr wrap="square" rtlCol="0">
            <a:spAutoFit/>
          </a:bodyPr>
          <a:lstStyle/>
          <a:p>
            <a:pPr marL="285750" indent="-285750">
              <a:buFont typeface="Arial" panose="020B0604020202020204" pitchFamily="34" charset="0"/>
              <a:buChar char="•"/>
            </a:pPr>
            <a:r>
              <a:rPr lang="en-IT" dirty="0"/>
              <a:t>Introduces the concept of </a:t>
            </a:r>
            <a:r>
              <a:rPr lang="en-IT" i="1" dirty="0"/>
              <a:t>Exploratory Procedures (E</a:t>
            </a:r>
            <a:r>
              <a:rPr lang="en-GB" i="1" dirty="0"/>
              <a:t>P</a:t>
            </a:r>
            <a:r>
              <a:rPr lang="en-IT" i="1" dirty="0"/>
              <a:t>s)</a:t>
            </a:r>
            <a:r>
              <a:rPr lang="en-IT" dirty="0"/>
              <a:t>.</a:t>
            </a:r>
          </a:p>
          <a:p>
            <a:pPr marL="285750" indent="-285750">
              <a:buFont typeface="Arial" panose="020B0604020202020204" pitchFamily="34" charset="0"/>
              <a:buChar char="•"/>
            </a:pPr>
            <a:endParaRPr lang="en-IT" dirty="0"/>
          </a:p>
          <a:p>
            <a:pPr marL="285750" indent="-285750">
              <a:buFont typeface="Arial" panose="020B0604020202020204" pitchFamily="34" charset="0"/>
              <a:buChar char="•"/>
            </a:pPr>
            <a:r>
              <a:rPr lang="en-IT" dirty="0"/>
              <a:t>Each EP is related to a particular object property.</a:t>
            </a:r>
          </a:p>
        </p:txBody>
      </p:sp>
      <p:pic>
        <p:nvPicPr>
          <p:cNvPr id="10" name="Picture 9">
            <a:extLst>
              <a:ext uri="{FF2B5EF4-FFF2-40B4-BE49-F238E27FC236}">
                <a16:creationId xmlns:a16="http://schemas.microsoft.com/office/drawing/2014/main" id="{BDFBD07A-C8F3-4A4C-9BFE-A920B747CBA6}"/>
              </a:ext>
            </a:extLst>
          </p:cNvPr>
          <p:cNvPicPr>
            <a:picLocks noChangeAspect="1"/>
          </p:cNvPicPr>
          <p:nvPr/>
        </p:nvPicPr>
        <p:blipFill>
          <a:blip r:embed="rId3"/>
          <a:stretch>
            <a:fillRect/>
          </a:stretch>
        </p:blipFill>
        <p:spPr>
          <a:xfrm>
            <a:off x="7158445" y="944880"/>
            <a:ext cx="3894745" cy="4968240"/>
          </a:xfrm>
          <a:prstGeom prst="rect">
            <a:avLst/>
          </a:prstGeom>
        </p:spPr>
      </p:pic>
    </p:spTree>
    <p:extLst>
      <p:ext uri="{BB962C8B-B14F-4D97-AF65-F5344CB8AC3E}">
        <p14:creationId xmlns:p14="http://schemas.microsoft.com/office/powerpoint/2010/main" val="83562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9A169D-F9E4-5B46-93A0-64BEC804A978}"/>
              </a:ext>
            </a:extLst>
          </p:cNvPr>
          <p:cNvPicPr>
            <a:picLocks noChangeAspect="1"/>
          </p:cNvPicPr>
          <p:nvPr/>
        </p:nvPicPr>
        <p:blipFill>
          <a:blip r:embed="rId2"/>
          <a:stretch>
            <a:fillRect/>
          </a:stretch>
        </p:blipFill>
        <p:spPr>
          <a:xfrm>
            <a:off x="374469" y="1359538"/>
            <a:ext cx="5280263" cy="4138924"/>
          </a:xfrm>
          <a:prstGeom prst="rect">
            <a:avLst/>
          </a:prstGeom>
        </p:spPr>
      </p:pic>
      <p:sp>
        <p:nvSpPr>
          <p:cNvPr id="6" name="TextBox 5">
            <a:extLst>
              <a:ext uri="{FF2B5EF4-FFF2-40B4-BE49-F238E27FC236}">
                <a16:creationId xmlns:a16="http://schemas.microsoft.com/office/drawing/2014/main" id="{B5729F8B-50C1-DF4C-A4B0-ADD087F470A0}"/>
              </a:ext>
            </a:extLst>
          </p:cNvPr>
          <p:cNvSpPr txBox="1"/>
          <p:nvPr/>
        </p:nvSpPr>
        <p:spPr>
          <a:xfrm>
            <a:off x="6096000" y="982176"/>
            <a:ext cx="5878286" cy="4893647"/>
          </a:xfrm>
          <a:prstGeom prst="rect">
            <a:avLst/>
          </a:prstGeom>
          <a:noFill/>
        </p:spPr>
        <p:txBody>
          <a:bodyPr wrap="square" rtlCol="0">
            <a:spAutoFit/>
          </a:bodyPr>
          <a:lstStyle/>
          <a:p>
            <a:r>
              <a:rPr lang="en-IT" sz="2400" dirty="0"/>
              <a:t>Hand synergies: motor control</a:t>
            </a:r>
          </a:p>
          <a:p>
            <a:endParaRPr lang="en-IT" dirty="0"/>
          </a:p>
          <a:p>
            <a:pPr marL="285750" indent="-285750" algn="just">
              <a:buFont typeface="Arial" panose="020B0604020202020204" pitchFamily="34" charset="0"/>
              <a:buChar char="•"/>
            </a:pPr>
            <a:r>
              <a:rPr lang="en-IT" dirty="0"/>
              <a:t>“Hand postures used to </a:t>
            </a:r>
            <a:r>
              <a:rPr lang="en-IT" b="1" dirty="0"/>
              <a:t>grasp </a:t>
            </a:r>
            <a:r>
              <a:rPr lang="en-IT" dirty="0"/>
              <a:t>a wide variety of </a:t>
            </a:r>
            <a:r>
              <a:rPr lang="en-IT" b="1" dirty="0"/>
              <a:t>imagined </a:t>
            </a:r>
            <a:r>
              <a:rPr lang="en-IT" dirty="0"/>
              <a:t>objects could be described by a very small number of linear combinations of joint angles, i.e. principal components or postural synergies (or </a:t>
            </a:r>
            <a:r>
              <a:rPr lang="en-IT" i="1" dirty="0"/>
              <a:t>eigenpostures</a:t>
            </a:r>
            <a:r>
              <a:rPr lang="en-IT" dirty="0"/>
              <a:t>)”.</a:t>
            </a:r>
          </a:p>
          <a:p>
            <a:pPr marL="285750" indent="-285750">
              <a:buFont typeface="Arial" panose="020B0604020202020204" pitchFamily="34" charset="0"/>
              <a:buChar char="•"/>
            </a:pPr>
            <a:endParaRPr lang="en-IT" dirty="0"/>
          </a:p>
          <a:p>
            <a:pPr marL="285750" indent="-285750">
              <a:buFont typeface="Arial" panose="020B0604020202020204" pitchFamily="34" charset="0"/>
              <a:buChar char="•"/>
            </a:pPr>
            <a:r>
              <a:rPr lang="en-IT" dirty="0"/>
              <a:t>”Lower-order principal components […] are mainly responsible for coarse hand opening and closing – and higher-order principal components corresponding to finer hand shape adjustments”.</a:t>
            </a:r>
          </a:p>
          <a:p>
            <a:pPr marL="285750" indent="-285750">
              <a:buFont typeface="Arial" panose="020B0604020202020204" pitchFamily="34" charset="0"/>
              <a:buChar char="•"/>
            </a:pPr>
            <a:endParaRPr lang="en-IT" dirty="0"/>
          </a:p>
          <a:p>
            <a:pPr marL="285750" indent="-285750">
              <a:buFont typeface="Arial" panose="020B0604020202020204" pitchFamily="34" charset="0"/>
              <a:buChar char="•"/>
            </a:pPr>
            <a:r>
              <a:rPr lang="en-IT" dirty="0"/>
              <a:t>“The apparent complexity associated with having to control multiple digit joints might be addressed by constraining them to move in a synergistic fashion. […] The problem of controlling many joints is not as complex as it seems”. </a:t>
            </a:r>
          </a:p>
        </p:txBody>
      </p:sp>
    </p:spTree>
    <p:extLst>
      <p:ext uri="{BB962C8B-B14F-4D97-AF65-F5344CB8AC3E}">
        <p14:creationId xmlns:p14="http://schemas.microsoft.com/office/powerpoint/2010/main" val="194424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D44F30-81E1-9341-80D0-276956CE4CB9}"/>
              </a:ext>
            </a:extLst>
          </p:cNvPr>
          <p:cNvPicPr>
            <a:picLocks noChangeAspect="1"/>
          </p:cNvPicPr>
          <p:nvPr/>
        </p:nvPicPr>
        <p:blipFill>
          <a:blip r:embed="rId2"/>
          <a:srcRect/>
          <a:stretch/>
        </p:blipFill>
        <p:spPr>
          <a:xfrm>
            <a:off x="3175726" y="375378"/>
            <a:ext cx="5840548" cy="1623791"/>
          </a:xfrm>
          <a:prstGeom prst="rect">
            <a:avLst/>
          </a:prstGeom>
        </p:spPr>
      </p:pic>
      <p:sp>
        <p:nvSpPr>
          <p:cNvPr id="6" name="TextBox 5">
            <a:extLst>
              <a:ext uri="{FF2B5EF4-FFF2-40B4-BE49-F238E27FC236}">
                <a16:creationId xmlns:a16="http://schemas.microsoft.com/office/drawing/2014/main" id="{43276371-C020-B545-80AD-3C7C6568E0B6}"/>
              </a:ext>
            </a:extLst>
          </p:cNvPr>
          <p:cNvSpPr txBox="1"/>
          <p:nvPr/>
        </p:nvSpPr>
        <p:spPr>
          <a:xfrm>
            <a:off x="609600" y="2203268"/>
            <a:ext cx="5486400" cy="4524315"/>
          </a:xfrm>
          <a:prstGeom prst="rect">
            <a:avLst/>
          </a:prstGeom>
          <a:noFill/>
        </p:spPr>
        <p:txBody>
          <a:bodyPr wrap="square" rtlCol="0">
            <a:spAutoFit/>
          </a:bodyPr>
          <a:lstStyle/>
          <a:p>
            <a:pPr marL="285750" indent="-285750" algn="just">
              <a:buFont typeface="Arial" panose="020B0604020202020204" pitchFamily="34" charset="0"/>
              <a:buChar char="•"/>
            </a:pPr>
            <a:r>
              <a:rPr lang="en-IT" dirty="0"/>
              <a:t>8 blinfolded subjects perform a haptic exploration task to identify fifty common objects using only one hand.</a:t>
            </a:r>
          </a:p>
          <a:p>
            <a:pPr marL="285750" indent="-285750" algn="just">
              <a:buFont typeface="Arial" panose="020B0604020202020204" pitchFamily="34" charset="0"/>
              <a:buChar char="•"/>
            </a:pPr>
            <a:r>
              <a:rPr lang="en-IT" dirty="0"/>
              <a:t>For each subject they perform </a:t>
            </a:r>
            <a:r>
              <a:rPr lang="en-IT" i="1" dirty="0"/>
              <a:t>Principal Component Analysis</a:t>
            </a:r>
            <a:r>
              <a:rPr lang="en-IT" dirty="0"/>
              <a:t> and select the 10 eigenvectors corresponding to the 10 higher eigenvalues.</a:t>
            </a:r>
          </a:p>
          <a:p>
            <a:pPr marL="285750" indent="-285750" algn="just">
              <a:buFont typeface="Arial" panose="020B0604020202020204" pitchFamily="34" charset="0"/>
              <a:buChar char="•"/>
            </a:pPr>
            <a:r>
              <a:rPr lang="en-IT" dirty="0"/>
              <a:t>“The 10 sets of hand postures corresponding to the 10 eigenvectors for each subject were visually compared across different subjects to identify similar trends. Those with similarities across multiple subjects were considered to belong to a common synergy”.</a:t>
            </a:r>
          </a:p>
          <a:p>
            <a:pPr marL="285750" indent="-285750" algn="just">
              <a:buFont typeface="Arial" panose="020B0604020202020204" pitchFamily="34" charset="0"/>
              <a:buChar char="•"/>
            </a:pPr>
            <a:r>
              <a:rPr lang="en-IT" dirty="0"/>
              <a:t>”Any posture can be considered as a unique point in this 9D space. Similarly, any exploratory movement can be considered as a trace or curve meandering inside this 9D space”.</a:t>
            </a:r>
          </a:p>
        </p:txBody>
      </p:sp>
      <p:pic>
        <p:nvPicPr>
          <p:cNvPr id="8" name="Picture 7">
            <a:extLst>
              <a:ext uri="{FF2B5EF4-FFF2-40B4-BE49-F238E27FC236}">
                <a16:creationId xmlns:a16="http://schemas.microsoft.com/office/drawing/2014/main" id="{42AB4000-4F43-A544-91B4-EC6844673720}"/>
              </a:ext>
            </a:extLst>
          </p:cNvPr>
          <p:cNvPicPr>
            <a:picLocks noChangeAspect="1"/>
          </p:cNvPicPr>
          <p:nvPr/>
        </p:nvPicPr>
        <p:blipFill>
          <a:blip r:embed="rId3"/>
          <a:stretch>
            <a:fillRect/>
          </a:stretch>
        </p:blipFill>
        <p:spPr>
          <a:xfrm>
            <a:off x="7443762" y="1999169"/>
            <a:ext cx="3145024" cy="4706982"/>
          </a:xfrm>
          <a:prstGeom prst="rect">
            <a:avLst/>
          </a:prstGeom>
        </p:spPr>
      </p:pic>
    </p:spTree>
    <p:extLst>
      <p:ext uri="{BB962C8B-B14F-4D97-AF65-F5344CB8AC3E}">
        <p14:creationId xmlns:p14="http://schemas.microsoft.com/office/powerpoint/2010/main" val="51499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C155A1-B631-8D44-9384-2A480D66B89A}"/>
              </a:ext>
            </a:extLst>
          </p:cNvPr>
          <p:cNvSpPr txBox="1"/>
          <p:nvPr/>
        </p:nvSpPr>
        <p:spPr>
          <a:xfrm>
            <a:off x="541020" y="1443841"/>
            <a:ext cx="5074993" cy="3970318"/>
          </a:xfrm>
          <a:prstGeom prst="rect">
            <a:avLst/>
          </a:prstGeom>
          <a:noFill/>
        </p:spPr>
        <p:txBody>
          <a:bodyPr wrap="square" rtlCol="0">
            <a:spAutoFit/>
          </a:bodyPr>
          <a:lstStyle/>
          <a:p>
            <a:pPr marL="285750" indent="-285750" algn="just">
              <a:buFont typeface="Arial" panose="020B0604020202020204" pitchFamily="34" charset="0"/>
              <a:buChar char="•"/>
            </a:pPr>
            <a:r>
              <a:rPr lang="en-IT" dirty="0"/>
              <a:t>“Any hand movement can be thought of as a combination of postural changes along contributing synergies. […] The synergies can be thought of as building blocks that contribute in varying proportions to construct any arbitrary hand movement patterns“.</a:t>
            </a:r>
          </a:p>
          <a:p>
            <a:pPr marL="285750" indent="-285750" algn="just">
              <a:buFont typeface="Arial" panose="020B0604020202020204" pitchFamily="34" charset="0"/>
              <a:buChar char="•"/>
            </a:pPr>
            <a:endParaRPr lang="en-IT" dirty="0"/>
          </a:p>
          <a:p>
            <a:pPr marL="285750" indent="-285750" algn="just">
              <a:buFont typeface="Arial" panose="020B0604020202020204" pitchFamily="34" charset="0"/>
              <a:buChar char="•"/>
            </a:pPr>
            <a:r>
              <a:rPr lang="en-IT" dirty="0"/>
              <a:t>“Because synergies combine in various ways to construct any continuous segment of hand motion, they can be thought of as building blocks of </a:t>
            </a:r>
            <a:r>
              <a:rPr lang="en-IT" i="1" dirty="0"/>
              <a:t>Exploratory Procedures</a:t>
            </a:r>
            <a:r>
              <a:rPr lang="en-IT" dirty="0"/>
              <a:t>”.</a:t>
            </a:r>
          </a:p>
          <a:p>
            <a:pPr marL="285750" indent="-285750" algn="just">
              <a:buFont typeface="Arial" panose="020B0604020202020204" pitchFamily="34" charset="0"/>
              <a:buChar char="•"/>
            </a:pPr>
            <a:endParaRPr lang="en-IT" dirty="0"/>
          </a:p>
          <a:p>
            <a:pPr marL="285750" indent="-285750" algn="just">
              <a:buFont typeface="Arial" panose="020B0604020202020204" pitchFamily="34" charset="0"/>
              <a:buChar char="•"/>
            </a:pPr>
            <a:r>
              <a:rPr lang="en-IT" b="1" dirty="0"/>
              <a:t>Flaws: </a:t>
            </a:r>
            <a:r>
              <a:rPr lang="en-IT" dirty="0"/>
              <a:t>Synergies are calculated for each subject and paired manually.</a:t>
            </a:r>
            <a:endParaRPr lang="en-IT" b="1" dirty="0"/>
          </a:p>
        </p:txBody>
      </p:sp>
      <p:pic>
        <p:nvPicPr>
          <p:cNvPr id="6" name="Picture 5">
            <a:extLst>
              <a:ext uri="{FF2B5EF4-FFF2-40B4-BE49-F238E27FC236}">
                <a16:creationId xmlns:a16="http://schemas.microsoft.com/office/drawing/2014/main" id="{ED1CC6E9-68D1-EE44-952B-91B9C8C8A5D0}"/>
              </a:ext>
            </a:extLst>
          </p:cNvPr>
          <p:cNvPicPr>
            <a:picLocks noChangeAspect="1"/>
          </p:cNvPicPr>
          <p:nvPr/>
        </p:nvPicPr>
        <p:blipFill>
          <a:blip r:embed="rId2"/>
          <a:stretch>
            <a:fillRect/>
          </a:stretch>
        </p:blipFill>
        <p:spPr>
          <a:xfrm>
            <a:off x="6096000" y="1168400"/>
            <a:ext cx="5676900" cy="4521200"/>
          </a:xfrm>
          <a:prstGeom prst="rect">
            <a:avLst/>
          </a:prstGeom>
        </p:spPr>
      </p:pic>
    </p:spTree>
    <p:extLst>
      <p:ext uri="{BB962C8B-B14F-4D97-AF65-F5344CB8AC3E}">
        <p14:creationId xmlns:p14="http://schemas.microsoft.com/office/powerpoint/2010/main" val="771689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60A635-062E-8544-AAFE-EEDA99C7B403}"/>
              </a:ext>
            </a:extLst>
          </p:cNvPr>
          <p:cNvPicPr>
            <a:picLocks noChangeAspect="1"/>
          </p:cNvPicPr>
          <p:nvPr/>
        </p:nvPicPr>
        <p:blipFill>
          <a:blip r:embed="rId2"/>
          <a:stretch>
            <a:fillRect/>
          </a:stretch>
        </p:blipFill>
        <p:spPr>
          <a:xfrm>
            <a:off x="639899" y="1829614"/>
            <a:ext cx="6980101" cy="3198772"/>
          </a:xfrm>
          <a:prstGeom prst="rect">
            <a:avLst/>
          </a:prstGeom>
        </p:spPr>
      </p:pic>
      <p:sp>
        <p:nvSpPr>
          <p:cNvPr id="7" name="TextBox 6">
            <a:extLst>
              <a:ext uri="{FF2B5EF4-FFF2-40B4-BE49-F238E27FC236}">
                <a16:creationId xmlns:a16="http://schemas.microsoft.com/office/drawing/2014/main" id="{FB6CF146-688C-874B-92DE-D3D9E8D8ECB2}"/>
              </a:ext>
            </a:extLst>
          </p:cNvPr>
          <p:cNvSpPr txBox="1"/>
          <p:nvPr/>
        </p:nvSpPr>
        <p:spPr>
          <a:xfrm>
            <a:off x="7785463" y="2690336"/>
            <a:ext cx="4214948" cy="1477328"/>
          </a:xfrm>
          <a:prstGeom prst="rect">
            <a:avLst/>
          </a:prstGeom>
          <a:noFill/>
        </p:spPr>
        <p:txBody>
          <a:bodyPr wrap="square" rtlCol="0">
            <a:spAutoFit/>
          </a:bodyPr>
          <a:lstStyle/>
          <a:p>
            <a:pPr marL="285750" indent="-285750" algn="just">
              <a:buFont typeface="Arial" panose="020B0604020202020204" pitchFamily="34" charset="0"/>
              <a:buChar char="•"/>
            </a:pPr>
            <a:r>
              <a:rPr lang="en-IT" dirty="0"/>
              <a:t>Here synergies are also computed for each subject using </a:t>
            </a:r>
            <a:r>
              <a:rPr lang="en-IT" i="1" dirty="0"/>
              <a:t>PCA</a:t>
            </a:r>
            <a:r>
              <a:rPr lang="en-IT" dirty="0"/>
              <a:t>.</a:t>
            </a:r>
          </a:p>
          <a:p>
            <a:pPr marL="285750" indent="-285750">
              <a:buFont typeface="Arial" panose="020B0604020202020204" pitchFamily="34" charset="0"/>
              <a:buChar char="•"/>
            </a:pPr>
            <a:endParaRPr lang="en-IT" i="1" dirty="0"/>
          </a:p>
          <a:p>
            <a:pPr marL="285750" indent="-285750" algn="just">
              <a:buFont typeface="Arial" panose="020B0604020202020204" pitchFamily="34" charset="0"/>
              <a:buChar char="•"/>
            </a:pPr>
            <a:r>
              <a:rPr lang="en-IT" dirty="0"/>
              <a:t>Those synergies are grouped using a hierarchical cluster analysis.</a:t>
            </a:r>
          </a:p>
        </p:txBody>
      </p:sp>
    </p:spTree>
    <p:extLst>
      <p:ext uri="{BB962C8B-B14F-4D97-AF65-F5344CB8AC3E}">
        <p14:creationId xmlns:p14="http://schemas.microsoft.com/office/powerpoint/2010/main" val="1266222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ACEB49-2C29-6D4B-8CD7-DABD7D619B51}"/>
              </a:ext>
            </a:extLst>
          </p:cNvPr>
          <p:cNvPicPr>
            <a:picLocks noChangeAspect="1"/>
          </p:cNvPicPr>
          <p:nvPr/>
        </p:nvPicPr>
        <p:blipFill>
          <a:blip r:embed="rId2"/>
          <a:stretch>
            <a:fillRect/>
          </a:stretch>
        </p:blipFill>
        <p:spPr>
          <a:xfrm>
            <a:off x="4650014" y="1625146"/>
            <a:ext cx="7215414" cy="3607707"/>
          </a:xfrm>
          <a:prstGeom prst="rect">
            <a:avLst/>
          </a:prstGeom>
        </p:spPr>
      </p:pic>
      <p:sp>
        <p:nvSpPr>
          <p:cNvPr id="6" name="TextBox 5">
            <a:extLst>
              <a:ext uri="{FF2B5EF4-FFF2-40B4-BE49-F238E27FC236}">
                <a16:creationId xmlns:a16="http://schemas.microsoft.com/office/drawing/2014/main" id="{45628F37-3480-2E4F-AC01-D5AA30D3B2A7}"/>
              </a:ext>
            </a:extLst>
          </p:cNvPr>
          <p:cNvSpPr txBox="1"/>
          <p:nvPr/>
        </p:nvSpPr>
        <p:spPr>
          <a:xfrm>
            <a:off x="313146" y="889842"/>
            <a:ext cx="4336868" cy="5078313"/>
          </a:xfrm>
          <a:prstGeom prst="rect">
            <a:avLst/>
          </a:prstGeom>
          <a:noFill/>
        </p:spPr>
        <p:txBody>
          <a:bodyPr wrap="square" rtlCol="0">
            <a:spAutoFit/>
          </a:bodyPr>
          <a:lstStyle/>
          <a:p>
            <a:pPr marL="285750" indent="-285750">
              <a:buFont typeface="Arial" panose="020B0604020202020204" pitchFamily="34" charset="0"/>
              <a:buChar char="•"/>
            </a:pPr>
            <a:r>
              <a:rPr lang="en-IT" dirty="0"/>
              <a:t>In this paper they compute hand synergies under two different conditions: with and without cutaneous (tactile) impairment.</a:t>
            </a:r>
          </a:p>
          <a:p>
            <a:pPr marL="285750" indent="-285750">
              <a:buFont typeface="Arial" panose="020B0604020202020204" pitchFamily="34" charset="0"/>
              <a:buChar char="•"/>
            </a:pPr>
            <a:endParaRPr lang="en-IT" dirty="0"/>
          </a:p>
          <a:p>
            <a:pPr marL="285750" indent="-285750">
              <a:buFont typeface="Arial" panose="020B0604020202020204" pitchFamily="34" charset="0"/>
              <a:buChar char="•"/>
            </a:pPr>
            <a:r>
              <a:rPr lang="en-IT" dirty="0"/>
              <a:t>For the cutaneous impairment, participants were requested to wear rigid shels at their fingertips.</a:t>
            </a:r>
          </a:p>
          <a:p>
            <a:pPr marL="285750" indent="-285750">
              <a:buFont typeface="Arial" panose="020B0604020202020204" pitchFamily="34" charset="0"/>
              <a:buChar char="•"/>
            </a:pPr>
            <a:endParaRPr lang="en-IT" dirty="0"/>
          </a:p>
          <a:p>
            <a:pPr marL="285750" indent="-285750" algn="just">
              <a:buFont typeface="Arial" panose="020B0604020202020204" pitchFamily="34" charset="0"/>
              <a:buChar char="•"/>
            </a:pPr>
            <a:r>
              <a:rPr lang="en-IT" dirty="0"/>
              <a:t>They conclude that “the presence of tactile impairment, while modifying the strategies themselves, does not substantially modify the most basic kinematic ingredients commonly used to generate hand postures. […] Cutaneous impairment affects posture refinement, which can be likeliy ascribed to higher order synergies”. </a:t>
            </a:r>
          </a:p>
        </p:txBody>
      </p:sp>
    </p:spTree>
    <p:extLst>
      <p:ext uri="{BB962C8B-B14F-4D97-AF65-F5344CB8AC3E}">
        <p14:creationId xmlns:p14="http://schemas.microsoft.com/office/powerpoint/2010/main" val="4097092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068BE8-7CBB-FB47-96E4-C6DC55A2D9E7}"/>
              </a:ext>
            </a:extLst>
          </p:cNvPr>
          <p:cNvPicPr>
            <a:picLocks noChangeAspect="1"/>
          </p:cNvPicPr>
          <p:nvPr/>
        </p:nvPicPr>
        <p:blipFill>
          <a:blip r:embed="rId2"/>
          <a:stretch>
            <a:fillRect/>
          </a:stretch>
        </p:blipFill>
        <p:spPr>
          <a:xfrm>
            <a:off x="219098" y="1602468"/>
            <a:ext cx="6841193" cy="3653064"/>
          </a:xfrm>
          <a:prstGeom prst="rect">
            <a:avLst/>
          </a:prstGeom>
        </p:spPr>
      </p:pic>
      <p:sp>
        <p:nvSpPr>
          <p:cNvPr id="6" name="TextBox 5">
            <a:extLst>
              <a:ext uri="{FF2B5EF4-FFF2-40B4-BE49-F238E27FC236}">
                <a16:creationId xmlns:a16="http://schemas.microsoft.com/office/drawing/2014/main" id="{F3C72847-5AA7-844A-A889-7784B20BAC01}"/>
              </a:ext>
            </a:extLst>
          </p:cNvPr>
          <p:cNvSpPr txBox="1"/>
          <p:nvPr/>
        </p:nvSpPr>
        <p:spPr>
          <a:xfrm>
            <a:off x="7489371" y="2551837"/>
            <a:ext cx="4310743" cy="1754326"/>
          </a:xfrm>
          <a:prstGeom prst="rect">
            <a:avLst/>
          </a:prstGeom>
          <a:noFill/>
        </p:spPr>
        <p:txBody>
          <a:bodyPr wrap="square" rtlCol="0">
            <a:spAutoFit/>
          </a:bodyPr>
          <a:lstStyle/>
          <a:p>
            <a:pPr marL="285750" indent="-285750" algn="just">
              <a:buFont typeface="Arial" panose="020B0604020202020204" pitchFamily="34" charset="0"/>
              <a:buChar char="•"/>
            </a:pPr>
            <a:r>
              <a:rPr lang="en-IT" dirty="0"/>
              <a:t>Authors extract muscle synergies from sEMG data using </a:t>
            </a:r>
            <a:r>
              <a:rPr lang="en-IT" i="1" dirty="0"/>
              <a:t>non-negative matrix factorization (NMF)</a:t>
            </a:r>
            <a:r>
              <a:rPr lang="en-IT" dirty="0"/>
              <a:t>.</a:t>
            </a:r>
          </a:p>
          <a:p>
            <a:pPr marL="285750" indent="-285750" algn="just">
              <a:buFont typeface="Arial" panose="020B0604020202020204" pitchFamily="34" charset="0"/>
              <a:buChar char="•"/>
            </a:pPr>
            <a:endParaRPr lang="en-IT" i="1" dirty="0"/>
          </a:p>
          <a:p>
            <a:pPr marL="285750" indent="-285750" algn="just">
              <a:buFont typeface="Arial" panose="020B0604020202020204" pitchFamily="34" charset="0"/>
              <a:buChar char="•"/>
            </a:pPr>
            <a:r>
              <a:rPr lang="en-IT" i="1" dirty="0"/>
              <a:t>They group the synergies using </a:t>
            </a:r>
            <a:r>
              <a:rPr lang="en-IT" dirty="0"/>
              <a:t>k-means</a:t>
            </a:r>
            <a:r>
              <a:rPr lang="en-IT" i="1" dirty="0"/>
              <a:t> clustering algorithm.</a:t>
            </a:r>
          </a:p>
        </p:txBody>
      </p:sp>
    </p:spTree>
    <p:extLst>
      <p:ext uri="{BB962C8B-B14F-4D97-AF65-F5344CB8AC3E}">
        <p14:creationId xmlns:p14="http://schemas.microsoft.com/office/powerpoint/2010/main" val="35200595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TotalTime>
  <Words>459</Words>
  <Application>Microsoft Macintosh PowerPoint</Application>
  <PresentationFormat>Widescreen</PresentationFormat>
  <Paragraphs>32</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Literature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Literature Introduction</dc:title>
  <dc:creator>Jayro Martínez Cerverò</dc:creator>
  <cp:lastModifiedBy>Jayro Martínez Cerverò</cp:lastModifiedBy>
  <cp:revision>17</cp:revision>
  <dcterms:created xsi:type="dcterms:W3CDTF">2021-06-10T12:03:11Z</dcterms:created>
  <dcterms:modified xsi:type="dcterms:W3CDTF">2021-06-10T14:52:43Z</dcterms:modified>
</cp:coreProperties>
</file>